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4"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914"/>
    <p:restoredTop sz="86359"/>
  </p:normalViewPr>
  <p:slideViewPr>
    <p:cSldViewPr snapToGrid="0" snapToObjects="1">
      <p:cViewPr varScale="1">
        <p:scale>
          <a:sx n="112" d="100"/>
          <a:sy n="112" d="100"/>
        </p:scale>
        <p:origin x="208" y="736"/>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0CA8CB-FDC8-D74F-9E3C-8D84C81FA264}" type="datetimeFigureOut">
              <a:rPr lang="en-US" smtClean="0"/>
              <a:t>3/18/22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83A4666-1C83-9344-892B-05FF13F083E0}" type="slidenum">
              <a:rPr lang="en-US" smtClean="0"/>
              <a:t>‹#›</a:t>
            </a:fld>
            <a:endParaRPr lang="en-US"/>
          </a:p>
        </p:txBody>
      </p:sp>
    </p:spTree>
    <p:extLst>
      <p:ext uri="{BB962C8B-B14F-4D97-AF65-F5344CB8AC3E}">
        <p14:creationId xmlns:p14="http://schemas.microsoft.com/office/powerpoint/2010/main" val="5744022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3A4666-1C83-9344-892B-05FF13F083E0}" type="slidenum">
              <a:rPr lang="en-US" smtClean="0"/>
              <a:t>2</a:t>
            </a:fld>
            <a:endParaRPr lang="en-US"/>
          </a:p>
        </p:txBody>
      </p:sp>
    </p:spTree>
    <p:extLst>
      <p:ext uri="{BB962C8B-B14F-4D97-AF65-F5344CB8AC3E}">
        <p14:creationId xmlns:p14="http://schemas.microsoft.com/office/powerpoint/2010/main" val="2445265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83A4666-1C83-9344-892B-05FF13F083E0}" type="slidenum">
              <a:rPr lang="en-US" smtClean="0"/>
              <a:t>4</a:t>
            </a:fld>
            <a:endParaRPr lang="en-US"/>
          </a:p>
        </p:txBody>
      </p:sp>
    </p:spTree>
    <p:extLst>
      <p:ext uri="{BB962C8B-B14F-4D97-AF65-F5344CB8AC3E}">
        <p14:creationId xmlns:p14="http://schemas.microsoft.com/office/powerpoint/2010/main" val="3867100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A1104-5465-AA46-BBD7-290E7749944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7E04C85-5222-584F-98A5-C2A544B66F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B8200A7-E8C5-384B-8E0A-8B66EE305FD0}"/>
              </a:ext>
            </a:extLst>
          </p:cNvPr>
          <p:cNvSpPr>
            <a:spLocks noGrp="1"/>
          </p:cNvSpPr>
          <p:nvPr>
            <p:ph type="dt" sz="half" idx="10"/>
          </p:nvPr>
        </p:nvSpPr>
        <p:spPr/>
        <p:txBody>
          <a:bodyPr/>
          <a:lstStyle/>
          <a:p>
            <a:fld id="{320D425F-40EA-6249-84E0-0ADFAC04EB87}" type="datetimeFigureOut">
              <a:rPr lang="en-US" smtClean="0"/>
              <a:t>3/18/22</a:t>
            </a:fld>
            <a:endParaRPr lang="en-US"/>
          </a:p>
        </p:txBody>
      </p:sp>
      <p:sp>
        <p:nvSpPr>
          <p:cNvPr id="5" name="Footer Placeholder 4">
            <a:extLst>
              <a:ext uri="{FF2B5EF4-FFF2-40B4-BE49-F238E27FC236}">
                <a16:creationId xmlns:a16="http://schemas.microsoft.com/office/drawing/2014/main" id="{34DAE692-D4F3-F04E-B8AF-B90337FFA6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9ABB3C-73E8-DB4D-B3A0-D3CCEFB88DF3}"/>
              </a:ext>
            </a:extLst>
          </p:cNvPr>
          <p:cNvSpPr>
            <a:spLocks noGrp="1"/>
          </p:cNvSpPr>
          <p:nvPr>
            <p:ph type="sldNum" sz="quarter" idx="12"/>
          </p:nvPr>
        </p:nvSpPr>
        <p:spPr/>
        <p:txBody>
          <a:bodyPr/>
          <a:lstStyle/>
          <a:p>
            <a:fld id="{E73CE906-FBEC-AF41-B5AC-DD466A0D625B}" type="slidenum">
              <a:rPr lang="en-US" smtClean="0"/>
              <a:t>‹#›</a:t>
            </a:fld>
            <a:endParaRPr lang="en-US"/>
          </a:p>
        </p:txBody>
      </p:sp>
    </p:spTree>
    <p:extLst>
      <p:ext uri="{BB962C8B-B14F-4D97-AF65-F5344CB8AC3E}">
        <p14:creationId xmlns:p14="http://schemas.microsoft.com/office/powerpoint/2010/main" val="3534750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EEAFF6-2CDE-1C47-89D1-592BCDD2D84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F2B3C52-9FB6-7B45-A906-868875551B9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DC7DB4-2A46-9646-9C07-90892E3CB2C3}"/>
              </a:ext>
            </a:extLst>
          </p:cNvPr>
          <p:cNvSpPr>
            <a:spLocks noGrp="1"/>
          </p:cNvSpPr>
          <p:nvPr>
            <p:ph type="dt" sz="half" idx="10"/>
          </p:nvPr>
        </p:nvSpPr>
        <p:spPr/>
        <p:txBody>
          <a:bodyPr/>
          <a:lstStyle/>
          <a:p>
            <a:fld id="{320D425F-40EA-6249-84E0-0ADFAC04EB87}" type="datetimeFigureOut">
              <a:rPr lang="en-US" smtClean="0"/>
              <a:t>3/18/22</a:t>
            </a:fld>
            <a:endParaRPr lang="en-US"/>
          </a:p>
        </p:txBody>
      </p:sp>
      <p:sp>
        <p:nvSpPr>
          <p:cNvPr id="5" name="Footer Placeholder 4">
            <a:extLst>
              <a:ext uri="{FF2B5EF4-FFF2-40B4-BE49-F238E27FC236}">
                <a16:creationId xmlns:a16="http://schemas.microsoft.com/office/drawing/2014/main" id="{E0D4E2C7-47B0-AA47-A6AB-C40655ECC1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8B3055-12B7-974E-A544-5A458D9661D5}"/>
              </a:ext>
            </a:extLst>
          </p:cNvPr>
          <p:cNvSpPr>
            <a:spLocks noGrp="1"/>
          </p:cNvSpPr>
          <p:nvPr>
            <p:ph type="sldNum" sz="quarter" idx="12"/>
          </p:nvPr>
        </p:nvSpPr>
        <p:spPr/>
        <p:txBody>
          <a:bodyPr/>
          <a:lstStyle/>
          <a:p>
            <a:fld id="{E73CE906-FBEC-AF41-B5AC-DD466A0D625B}" type="slidenum">
              <a:rPr lang="en-US" smtClean="0"/>
              <a:t>‹#›</a:t>
            </a:fld>
            <a:endParaRPr lang="en-US"/>
          </a:p>
        </p:txBody>
      </p:sp>
    </p:spTree>
    <p:extLst>
      <p:ext uri="{BB962C8B-B14F-4D97-AF65-F5344CB8AC3E}">
        <p14:creationId xmlns:p14="http://schemas.microsoft.com/office/powerpoint/2010/main" val="8286863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23EC08-ABDF-DB4E-BF3F-CEF0D00DFDB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EE84608-7DEF-9F49-BDC7-9019017203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A60676-4926-E44B-8388-D9200F18346E}"/>
              </a:ext>
            </a:extLst>
          </p:cNvPr>
          <p:cNvSpPr>
            <a:spLocks noGrp="1"/>
          </p:cNvSpPr>
          <p:nvPr>
            <p:ph type="dt" sz="half" idx="10"/>
          </p:nvPr>
        </p:nvSpPr>
        <p:spPr/>
        <p:txBody>
          <a:bodyPr/>
          <a:lstStyle/>
          <a:p>
            <a:fld id="{320D425F-40EA-6249-84E0-0ADFAC04EB87}" type="datetimeFigureOut">
              <a:rPr lang="en-US" smtClean="0"/>
              <a:t>3/18/22</a:t>
            </a:fld>
            <a:endParaRPr lang="en-US"/>
          </a:p>
        </p:txBody>
      </p:sp>
      <p:sp>
        <p:nvSpPr>
          <p:cNvPr id="5" name="Footer Placeholder 4">
            <a:extLst>
              <a:ext uri="{FF2B5EF4-FFF2-40B4-BE49-F238E27FC236}">
                <a16:creationId xmlns:a16="http://schemas.microsoft.com/office/drawing/2014/main" id="{4A128C89-7D53-7A44-A637-D3DD8BACFA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B9E52A-8D7F-3B43-977D-C558B41348D4}"/>
              </a:ext>
            </a:extLst>
          </p:cNvPr>
          <p:cNvSpPr>
            <a:spLocks noGrp="1"/>
          </p:cNvSpPr>
          <p:nvPr>
            <p:ph type="sldNum" sz="quarter" idx="12"/>
          </p:nvPr>
        </p:nvSpPr>
        <p:spPr/>
        <p:txBody>
          <a:bodyPr/>
          <a:lstStyle/>
          <a:p>
            <a:fld id="{E73CE906-FBEC-AF41-B5AC-DD466A0D625B}" type="slidenum">
              <a:rPr lang="en-US" smtClean="0"/>
              <a:t>‹#›</a:t>
            </a:fld>
            <a:endParaRPr lang="en-US"/>
          </a:p>
        </p:txBody>
      </p:sp>
    </p:spTree>
    <p:extLst>
      <p:ext uri="{BB962C8B-B14F-4D97-AF65-F5344CB8AC3E}">
        <p14:creationId xmlns:p14="http://schemas.microsoft.com/office/powerpoint/2010/main" val="859642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72690A-3BB4-CA43-B226-C2CECC034DF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843E91-FF2F-984F-AE98-633C250C71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15DC33-7B0D-4C4D-8342-DCAB5EFA5CC1}"/>
              </a:ext>
            </a:extLst>
          </p:cNvPr>
          <p:cNvSpPr>
            <a:spLocks noGrp="1"/>
          </p:cNvSpPr>
          <p:nvPr>
            <p:ph type="dt" sz="half" idx="10"/>
          </p:nvPr>
        </p:nvSpPr>
        <p:spPr/>
        <p:txBody>
          <a:bodyPr/>
          <a:lstStyle/>
          <a:p>
            <a:fld id="{320D425F-40EA-6249-84E0-0ADFAC04EB87}" type="datetimeFigureOut">
              <a:rPr lang="en-US" smtClean="0"/>
              <a:t>3/18/22</a:t>
            </a:fld>
            <a:endParaRPr lang="en-US"/>
          </a:p>
        </p:txBody>
      </p:sp>
      <p:sp>
        <p:nvSpPr>
          <p:cNvPr id="5" name="Footer Placeholder 4">
            <a:extLst>
              <a:ext uri="{FF2B5EF4-FFF2-40B4-BE49-F238E27FC236}">
                <a16:creationId xmlns:a16="http://schemas.microsoft.com/office/drawing/2014/main" id="{9E07C39C-EFB0-F140-83C4-A9D21509EC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3FE5E5-0FE9-D147-B4AD-3993C832A1CD}"/>
              </a:ext>
            </a:extLst>
          </p:cNvPr>
          <p:cNvSpPr>
            <a:spLocks noGrp="1"/>
          </p:cNvSpPr>
          <p:nvPr>
            <p:ph type="sldNum" sz="quarter" idx="12"/>
          </p:nvPr>
        </p:nvSpPr>
        <p:spPr/>
        <p:txBody>
          <a:bodyPr/>
          <a:lstStyle/>
          <a:p>
            <a:fld id="{E73CE906-FBEC-AF41-B5AC-DD466A0D625B}" type="slidenum">
              <a:rPr lang="en-US" smtClean="0"/>
              <a:t>‹#›</a:t>
            </a:fld>
            <a:endParaRPr lang="en-US"/>
          </a:p>
        </p:txBody>
      </p:sp>
    </p:spTree>
    <p:extLst>
      <p:ext uri="{BB962C8B-B14F-4D97-AF65-F5344CB8AC3E}">
        <p14:creationId xmlns:p14="http://schemas.microsoft.com/office/powerpoint/2010/main" val="19945658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95AF6-0ED2-A042-A759-C9127B51530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FF0C366-6CAF-0D4A-9E8E-344D49421C5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2468866-3841-2943-B441-06799894FCFF}"/>
              </a:ext>
            </a:extLst>
          </p:cNvPr>
          <p:cNvSpPr>
            <a:spLocks noGrp="1"/>
          </p:cNvSpPr>
          <p:nvPr>
            <p:ph type="dt" sz="half" idx="10"/>
          </p:nvPr>
        </p:nvSpPr>
        <p:spPr/>
        <p:txBody>
          <a:bodyPr/>
          <a:lstStyle/>
          <a:p>
            <a:fld id="{320D425F-40EA-6249-84E0-0ADFAC04EB87}" type="datetimeFigureOut">
              <a:rPr lang="en-US" smtClean="0"/>
              <a:t>3/18/22</a:t>
            </a:fld>
            <a:endParaRPr lang="en-US"/>
          </a:p>
        </p:txBody>
      </p:sp>
      <p:sp>
        <p:nvSpPr>
          <p:cNvPr id="5" name="Footer Placeholder 4">
            <a:extLst>
              <a:ext uri="{FF2B5EF4-FFF2-40B4-BE49-F238E27FC236}">
                <a16:creationId xmlns:a16="http://schemas.microsoft.com/office/drawing/2014/main" id="{4CB39922-27A6-BE47-9B92-3BA80E25C6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A6B9E5-0594-6440-BC47-7136C02D54FD}"/>
              </a:ext>
            </a:extLst>
          </p:cNvPr>
          <p:cNvSpPr>
            <a:spLocks noGrp="1"/>
          </p:cNvSpPr>
          <p:nvPr>
            <p:ph type="sldNum" sz="quarter" idx="12"/>
          </p:nvPr>
        </p:nvSpPr>
        <p:spPr/>
        <p:txBody>
          <a:bodyPr/>
          <a:lstStyle/>
          <a:p>
            <a:fld id="{E73CE906-FBEC-AF41-B5AC-DD466A0D625B}" type="slidenum">
              <a:rPr lang="en-US" smtClean="0"/>
              <a:t>‹#›</a:t>
            </a:fld>
            <a:endParaRPr lang="en-US"/>
          </a:p>
        </p:txBody>
      </p:sp>
    </p:spTree>
    <p:extLst>
      <p:ext uri="{BB962C8B-B14F-4D97-AF65-F5344CB8AC3E}">
        <p14:creationId xmlns:p14="http://schemas.microsoft.com/office/powerpoint/2010/main" val="9036303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A5FAE-874D-6D4A-86FD-6F1D53C393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419FC4-3FE3-6540-8BE0-8D1D3FA8AB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D7E6E1-BF3E-564A-901B-7A300992B41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66F848D-8568-D143-BDBE-03DA5C89A609}"/>
              </a:ext>
            </a:extLst>
          </p:cNvPr>
          <p:cNvSpPr>
            <a:spLocks noGrp="1"/>
          </p:cNvSpPr>
          <p:nvPr>
            <p:ph type="dt" sz="half" idx="10"/>
          </p:nvPr>
        </p:nvSpPr>
        <p:spPr/>
        <p:txBody>
          <a:bodyPr/>
          <a:lstStyle/>
          <a:p>
            <a:fld id="{320D425F-40EA-6249-84E0-0ADFAC04EB87}" type="datetimeFigureOut">
              <a:rPr lang="en-US" smtClean="0"/>
              <a:t>3/18/22</a:t>
            </a:fld>
            <a:endParaRPr lang="en-US"/>
          </a:p>
        </p:txBody>
      </p:sp>
      <p:sp>
        <p:nvSpPr>
          <p:cNvPr id="6" name="Footer Placeholder 5">
            <a:extLst>
              <a:ext uri="{FF2B5EF4-FFF2-40B4-BE49-F238E27FC236}">
                <a16:creationId xmlns:a16="http://schemas.microsoft.com/office/drawing/2014/main" id="{8F81F436-740D-544A-A597-FC8E21195EC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88A663-1C16-D24A-9166-A497E20F9337}"/>
              </a:ext>
            </a:extLst>
          </p:cNvPr>
          <p:cNvSpPr>
            <a:spLocks noGrp="1"/>
          </p:cNvSpPr>
          <p:nvPr>
            <p:ph type="sldNum" sz="quarter" idx="12"/>
          </p:nvPr>
        </p:nvSpPr>
        <p:spPr/>
        <p:txBody>
          <a:bodyPr/>
          <a:lstStyle/>
          <a:p>
            <a:fld id="{E73CE906-FBEC-AF41-B5AC-DD466A0D625B}" type="slidenum">
              <a:rPr lang="en-US" smtClean="0"/>
              <a:t>‹#›</a:t>
            </a:fld>
            <a:endParaRPr lang="en-US"/>
          </a:p>
        </p:txBody>
      </p:sp>
    </p:spTree>
    <p:extLst>
      <p:ext uri="{BB962C8B-B14F-4D97-AF65-F5344CB8AC3E}">
        <p14:creationId xmlns:p14="http://schemas.microsoft.com/office/powerpoint/2010/main" val="896235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32572-DB69-504A-8FCD-026ABE58C0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1655A7C-4B33-D847-B795-B466CAEC84B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CA5ED1A-7E6C-BC45-A685-33974E59C5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B74C158-13B8-C94B-90A9-F9461EA76E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8C7E56A-0766-5149-B5B7-CC5EE1DFCD1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206D8F-2F62-3943-830E-140A532DBFF3}"/>
              </a:ext>
            </a:extLst>
          </p:cNvPr>
          <p:cNvSpPr>
            <a:spLocks noGrp="1"/>
          </p:cNvSpPr>
          <p:nvPr>
            <p:ph type="dt" sz="half" idx="10"/>
          </p:nvPr>
        </p:nvSpPr>
        <p:spPr/>
        <p:txBody>
          <a:bodyPr/>
          <a:lstStyle/>
          <a:p>
            <a:fld id="{320D425F-40EA-6249-84E0-0ADFAC04EB87}" type="datetimeFigureOut">
              <a:rPr lang="en-US" smtClean="0"/>
              <a:t>3/18/22</a:t>
            </a:fld>
            <a:endParaRPr lang="en-US"/>
          </a:p>
        </p:txBody>
      </p:sp>
      <p:sp>
        <p:nvSpPr>
          <p:cNvPr id="8" name="Footer Placeholder 7">
            <a:extLst>
              <a:ext uri="{FF2B5EF4-FFF2-40B4-BE49-F238E27FC236}">
                <a16:creationId xmlns:a16="http://schemas.microsoft.com/office/drawing/2014/main" id="{468529C9-2E5D-3940-9CD4-787126A9711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BDC06DD-69F0-7441-B291-DBEF254CCCE5}"/>
              </a:ext>
            </a:extLst>
          </p:cNvPr>
          <p:cNvSpPr>
            <a:spLocks noGrp="1"/>
          </p:cNvSpPr>
          <p:nvPr>
            <p:ph type="sldNum" sz="quarter" idx="12"/>
          </p:nvPr>
        </p:nvSpPr>
        <p:spPr/>
        <p:txBody>
          <a:bodyPr/>
          <a:lstStyle/>
          <a:p>
            <a:fld id="{E73CE906-FBEC-AF41-B5AC-DD466A0D625B}" type="slidenum">
              <a:rPr lang="en-US" smtClean="0"/>
              <a:t>‹#›</a:t>
            </a:fld>
            <a:endParaRPr lang="en-US"/>
          </a:p>
        </p:txBody>
      </p:sp>
    </p:spTree>
    <p:extLst>
      <p:ext uri="{BB962C8B-B14F-4D97-AF65-F5344CB8AC3E}">
        <p14:creationId xmlns:p14="http://schemas.microsoft.com/office/powerpoint/2010/main" val="39130590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0670FC-9805-B14A-AEF3-25E6F6179B2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3C821A5-D14B-6F4A-B1E7-6ACA860C4A83}"/>
              </a:ext>
            </a:extLst>
          </p:cNvPr>
          <p:cNvSpPr>
            <a:spLocks noGrp="1"/>
          </p:cNvSpPr>
          <p:nvPr>
            <p:ph type="dt" sz="half" idx="10"/>
          </p:nvPr>
        </p:nvSpPr>
        <p:spPr/>
        <p:txBody>
          <a:bodyPr/>
          <a:lstStyle/>
          <a:p>
            <a:fld id="{320D425F-40EA-6249-84E0-0ADFAC04EB87}" type="datetimeFigureOut">
              <a:rPr lang="en-US" smtClean="0"/>
              <a:t>3/18/22</a:t>
            </a:fld>
            <a:endParaRPr lang="en-US"/>
          </a:p>
        </p:txBody>
      </p:sp>
      <p:sp>
        <p:nvSpPr>
          <p:cNvPr id="4" name="Footer Placeholder 3">
            <a:extLst>
              <a:ext uri="{FF2B5EF4-FFF2-40B4-BE49-F238E27FC236}">
                <a16:creationId xmlns:a16="http://schemas.microsoft.com/office/drawing/2014/main" id="{AB716D7B-DC59-0640-8E0B-895BD3C1AC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C028AAB-DDC3-DA47-A89D-C10692C930F5}"/>
              </a:ext>
            </a:extLst>
          </p:cNvPr>
          <p:cNvSpPr>
            <a:spLocks noGrp="1"/>
          </p:cNvSpPr>
          <p:nvPr>
            <p:ph type="sldNum" sz="quarter" idx="12"/>
          </p:nvPr>
        </p:nvSpPr>
        <p:spPr/>
        <p:txBody>
          <a:bodyPr/>
          <a:lstStyle/>
          <a:p>
            <a:fld id="{E73CE906-FBEC-AF41-B5AC-DD466A0D625B}" type="slidenum">
              <a:rPr lang="en-US" smtClean="0"/>
              <a:t>‹#›</a:t>
            </a:fld>
            <a:endParaRPr lang="en-US"/>
          </a:p>
        </p:txBody>
      </p:sp>
    </p:spTree>
    <p:extLst>
      <p:ext uri="{BB962C8B-B14F-4D97-AF65-F5344CB8AC3E}">
        <p14:creationId xmlns:p14="http://schemas.microsoft.com/office/powerpoint/2010/main" val="20306932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404631-F9BD-EC4C-85E5-F3D074D11DC6}"/>
              </a:ext>
            </a:extLst>
          </p:cNvPr>
          <p:cNvSpPr>
            <a:spLocks noGrp="1"/>
          </p:cNvSpPr>
          <p:nvPr>
            <p:ph type="dt" sz="half" idx="10"/>
          </p:nvPr>
        </p:nvSpPr>
        <p:spPr/>
        <p:txBody>
          <a:bodyPr/>
          <a:lstStyle/>
          <a:p>
            <a:fld id="{320D425F-40EA-6249-84E0-0ADFAC04EB87}" type="datetimeFigureOut">
              <a:rPr lang="en-US" smtClean="0"/>
              <a:t>3/18/22</a:t>
            </a:fld>
            <a:endParaRPr lang="en-US"/>
          </a:p>
        </p:txBody>
      </p:sp>
      <p:sp>
        <p:nvSpPr>
          <p:cNvPr id="3" name="Footer Placeholder 2">
            <a:extLst>
              <a:ext uri="{FF2B5EF4-FFF2-40B4-BE49-F238E27FC236}">
                <a16:creationId xmlns:a16="http://schemas.microsoft.com/office/drawing/2014/main" id="{1E326D90-28E4-3F48-B3BE-D7869915FAB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6CD0C9E-AFBE-0045-ADCD-0CC2410EFAD1}"/>
              </a:ext>
            </a:extLst>
          </p:cNvPr>
          <p:cNvSpPr>
            <a:spLocks noGrp="1"/>
          </p:cNvSpPr>
          <p:nvPr>
            <p:ph type="sldNum" sz="quarter" idx="12"/>
          </p:nvPr>
        </p:nvSpPr>
        <p:spPr/>
        <p:txBody>
          <a:bodyPr/>
          <a:lstStyle/>
          <a:p>
            <a:fld id="{E73CE906-FBEC-AF41-B5AC-DD466A0D625B}" type="slidenum">
              <a:rPr lang="en-US" smtClean="0"/>
              <a:t>‹#›</a:t>
            </a:fld>
            <a:endParaRPr lang="en-US"/>
          </a:p>
        </p:txBody>
      </p:sp>
    </p:spTree>
    <p:extLst>
      <p:ext uri="{BB962C8B-B14F-4D97-AF65-F5344CB8AC3E}">
        <p14:creationId xmlns:p14="http://schemas.microsoft.com/office/powerpoint/2010/main" val="22008405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64E79-FA5E-FA43-B5ED-FFC7A69DBD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5D7A618-84C0-AD4F-8325-C21A23166E7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ADC839B-4670-DD41-9A1A-60609B829C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EB97D1-3941-5545-B265-E0CC32FE8D59}"/>
              </a:ext>
            </a:extLst>
          </p:cNvPr>
          <p:cNvSpPr>
            <a:spLocks noGrp="1"/>
          </p:cNvSpPr>
          <p:nvPr>
            <p:ph type="dt" sz="half" idx="10"/>
          </p:nvPr>
        </p:nvSpPr>
        <p:spPr/>
        <p:txBody>
          <a:bodyPr/>
          <a:lstStyle/>
          <a:p>
            <a:fld id="{320D425F-40EA-6249-84E0-0ADFAC04EB87}" type="datetimeFigureOut">
              <a:rPr lang="en-US" smtClean="0"/>
              <a:t>3/18/22</a:t>
            </a:fld>
            <a:endParaRPr lang="en-US"/>
          </a:p>
        </p:txBody>
      </p:sp>
      <p:sp>
        <p:nvSpPr>
          <p:cNvPr id="6" name="Footer Placeholder 5">
            <a:extLst>
              <a:ext uri="{FF2B5EF4-FFF2-40B4-BE49-F238E27FC236}">
                <a16:creationId xmlns:a16="http://schemas.microsoft.com/office/drawing/2014/main" id="{95E07DA1-D4A6-174E-879D-3DF8FBD078F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BED3B1-4262-F141-A39C-A209FFB24A15}"/>
              </a:ext>
            </a:extLst>
          </p:cNvPr>
          <p:cNvSpPr>
            <a:spLocks noGrp="1"/>
          </p:cNvSpPr>
          <p:nvPr>
            <p:ph type="sldNum" sz="quarter" idx="12"/>
          </p:nvPr>
        </p:nvSpPr>
        <p:spPr/>
        <p:txBody>
          <a:bodyPr/>
          <a:lstStyle/>
          <a:p>
            <a:fld id="{E73CE906-FBEC-AF41-B5AC-DD466A0D625B}" type="slidenum">
              <a:rPr lang="en-US" smtClean="0"/>
              <a:t>‹#›</a:t>
            </a:fld>
            <a:endParaRPr lang="en-US"/>
          </a:p>
        </p:txBody>
      </p:sp>
    </p:spTree>
    <p:extLst>
      <p:ext uri="{BB962C8B-B14F-4D97-AF65-F5344CB8AC3E}">
        <p14:creationId xmlns:p14="http://schemas.microsoft.com/office/powerpoint/2010/main" val="2061347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B5DB7-1A13-3140-BCAF-6617B3B1801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3D961B5-05A7-404B-842A-45701DD4E43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D4452F-F11B-114B-B85D-A32015AF79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AC3AD65-D231-BC4F-A25E-DDDC50953073}"/>
              </a:ext>
            </a:extLst>
          </p:cNvPr>
          <p:cNvSpPr>
            <a:spLocks noGrp="1"/>
          </p:cNvSpPr>
          <p:nvPr>
            <p:ph type="dt" sz="half" idx="10"/>
          </p:nvPr>
        </p:nvSpPr>
        <p:spPr/>
        <p:txBody>
          <a:bodyPr/>
          <a:lstStyle/>
          <a:p>
            <a:fld id="{320D425F-40EA-6249-84E0-0ADFAC04EB87}" type="datetimeFigureOut">
              <a:rPr lang="en-US" smtClean="0"/>
              <a:t>3/18/22</a:t>
            </a:fld>
            <a:endParaRPr lang="en-US"/>
          </a:p>
        </p:txBody>
      </p:sp>
      <p:sp>
        <p:nvSpPr>
          <p:cNvPr id="6" name="Footer Placeholder 5">
            <a:extLst>
              <a:ext uri="{FF2B5EF4-FFF2-40B4-BE49-F238E27FC236}">
                <a16:creationId xmlns:a16="http://schemas.microsoft.com/office/drawing/2014/main" id="{D65CE466-BBCC-5B4D-9266-44F1CE57679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5FFA471-1917-8141-9627-B3A4EDBBB823}"/>
              </a:ext>
            </a:extLst>
          </p:cNvPr>
          <p:cNvSpPr>
            <a:spLocks noGrp="1"/>
          </p:cNvSpPr>
          <p:nvPr>
            <p:ph type="sldNum" sz="quarter" idx="12"/>
          </p:nvPr>
        </p:nvSpPr>
        <p:spPr/>
        <p:txBody>
          <a:bodyPr/>
          <a:lstStyle/>
          <a:p>
            <a:fld id="{E73CE906-FBEC-AF41-B5AC-DD466A0D625B}" type="slidenum">
              <a:rPr lang="en-US" smtClean="0"/>
              <a:t>‹#›</a:t>
            </a:fld>
            <a:endParaRPr lang="en-US"/>
          </a:p>
        </p:txBody>
      </p:sp>
    </p:spTree>
    <p:extLst>
      <p:ext uri="{BB962C8B-B14F-4D97-AF65-F5344CB8AC3E}">
        <p14:creationId xmlns:p14="http://schemas.microsoft.com/office/powerpoint/2010/main" val="20157956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4403500-F23A-8547-9E2E-D84C5E7B14A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5DCBF8E-EB1F-2449-9FC4-C012D75A7B1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E2E548-42A6-7D43-BEDB-040161314B0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0D425F-40EA-6249-84E0-0ADFAC04EB87}" type="datetimeFigureOut">
              <a:rPr lang="en-US" smtClean="0"/>
              <a:t>3/18/22</a:t>
            </a:fld>
            <a:endParaRPr lang="en-US"/>
          </a:p>
        </p:txBody>
      </p:sp>
      <p:sp>
        <p:nvSpPr>
          <p:cNvPr id="5" name="Footer Placeholder 4">
            <a:extLst>
              <a:ext uri="{FF2B5EF4-FFF2-40B4-BE49-F238E27FC236}">
                <a16:creationId xmlns:a16="http://schemas.microsoft.com/office/drawing/2014/main" id="{A5C59B38-FBC7-8B4F-AF09-6D9296B37A2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5AED0D1-8082-6A49-A9DA-52130BAE65F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3CE906-FBEC-AF41-B5AC-DD466A0D625B}" type="slidenum">
              <a:rPr lang="en-US" smtClean="0"/>
              <a:t>‹#›</a:t>
            </a:fld>
            <a:endParaRPr lang="en-US"/>
          </a:p>
        </p:txBody>
      </p:sp>
    </p:spTree>
    <p:extLst>
      <p:ext uri="{BB962C8B-B14F-4D97-AF65-F5344CB8AC3E}">
        <p14:creationId xmlns:p14="http://schemas.microsoft.com/office/powerpoint/2010/main" val="4572680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hyperlink" Target="https://www.imdb.com/search/keyword/?ref_=kw_vw_smp&amp;mode=simple&amp;page=1&amp;genres=Action&amp;sort=num_votes,desc"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15">
            <a:extLst>
              <a:ext uri="{FF2B5EF4-FFF2-40B4-BE49-F238E27FC236}">
                <a16:creationId xmlns:a16="http://schemas.microsoft.com/office/drawing/2014/main" id="{23D09407-53BC-485E-B4CE-BC5E4FC4B2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17">
            <a:extLst>
              <a:ext uri="{FF2B5EF4-FFF2-40B4-BE49-F238E27FC236}">
                <a16:creationId xmlns:a16="http://schemas.microsoft.com/office/drawing/2014/main" id="{921DB988-49FC-4608-B0A2-E2F3A40190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06B3D1-E0CB-B74D-AAC4-6C8E2BF33052}"/>
              </a:ext>
            </a:extLst>
          </p:cNvPr>
          <p:cNvSpPr>
            <a:spLocks noGrp="1"/>
          </p:cNvSpPr>
          <p:nvPr>
            <p:ph type="ctrTitle"/>
          </p:nvPr>
        </p:nvSpPr>
        <p:spPr>
          <a:xfrm>
            <a:off x="755903" y="3399769"/>
            <a:ext cx="10640754" cy="775845"/>
          </a:xfrm>
        </p:spPr>
        <p:txBody>
          <a:bodyPr anchor="b">
            <a:normAutofit/>
          </a:bodyPr>
          <a:lstStyle/>
          <a:p>
            <a:r>
              <a:rPr lang="en-US" sz="2200">
                <a:solidFill>
                  <a:schemeClr val="tx2"/>
                </a:solidFill>
              </a:rPr>
              <a:t>WEB SCRAPING PROJECT</a:t>
            </a:r>
            <a:br>
              <a:rPr lang="en-US" sz="2200">
                <a:solidFill>
                  <a:schemeClr val="tx2"/>
                </a:solidFill>
              </a:rPr>
            </a:br>
            <a:r>
              <a:rPr lang="en-US" sz="2200">
                <a:solidFill>
                  <a:schemeClr val="tx2"/>
                </a:solidFill>
              </a:rPr>
              <a:t>IMDb - What determines Top 50 Action-Movie's Success</a:t>
            </a:r>
          </a:p>
        </p:txBody>
      </p:sp>
      <p:sp>
        <p:nvSpPr>
          <p:cNvPr id="3" name="Subtitle 2">
            <a:extLst>
              <a:ext uri="{FF2B5EF4-FFF2-40B4-BE49-F238E27FC236}">
                <a16:creationId xmlns:a16="http://schemas.microsoft.com/office/drawing/2014/main" id="{AEBD8C10-8B70-9844-A6AF-F8B5E1E0DCE3}"/>
              </a:ext>
            </a:extLst>
          </p:cNvPr>
          <p:cNvSpPr>
            <a:spLocks noGrp="1"/>
          </p:cNvSpPr>
          <p:nvPr>
            <p:ph type="subTitle" idx="1"/>
          </p:nvPr>
        </p:nvSpPr>
        <p:spPr>
          <a:xfrm>
            <a:off x="1514121" y="4171528"/>
            <a:ext cx="9163757" cy="450447"/>
          </a:xfrm>
        </p:spPr>
        <p:txBody>
          <a:bodyPr anchor="ctr">
            <a:normAutofit/>
          </a:bodyPr>
          <a:lstStyle/>
          <a:p>
            <a:r>
              <a:rPr lang="en-US" sz="800">
                <a:solidFill>
                  <a:schemeClr val="tx2"/>
                </a:solidFill>
              </a:rPr>
              <a:t>BY</a:t>
            </a:r>
          </a:p>
          <a:p>
            <a:r>
              <a:rPr lang="en-US" sz="800">
                <a:solidFill>
                  <a:schemeClr val="tx2"/>
                </a:solidFill>
              </a:rPr>
              <a:t>MICHAEL DARKOH</a:t>
            </a:r>
          </a:p>
        </p:txBody>
      </p:sp>
      <p:grpSp>
        <p:nvGrpSpPr>
          <p:cNvPr id="33" name="Group 19">
            <a:extLst>
              <a:ext uri="{FF2B5EF4-FFF2-40B4-BE49-F238E27FC236}">
                <a16:creationId xmlns:a16="http://schemas.microsoft.com/office/drawing/2014/main" id="{E9B930FD-8671-4C4C-ADCF-73AC1D0CD41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9676747" y="0"/>
            <a:ext cx="2514948" cy="2174333"/>
            <a:chOff x="-305" y="-4155"/>
            <a:chExt cx="2514948" cy="2174333"/>
          </a:xfrm>
        </p:grpSpPr>
        <p:sp>
          <p:nvSpPr>
            <p:cNvPr id="21" name="Freeform: Shape 20">
              <a:extLst>
                <a:ext uri="{FF2B5EF4-FFF2-40B4-BE49-F238E27FC236}">
                  <a16:creationId xmlns:a16="http://schemas.microsoft.com/office/drawing/2014/main" id="{C35B12C1-569C-4E37-AA33-7EF215F201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Freeform: Shape 21">
              <a:extLst>
                <a:ext uri="{FF2B5EF4-FFF2-40B4-BE49-F238E27FC236}">
                  <a16:creationId xmlns:a16="http://schemas.microsoft.com/office/drawing/2014/main" id="{F23E2660-7810-46F6-8752-187127C83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Freeform: Shape 22">
              <a:extLst>
                <a:ext uri="{FF2B5EF4-FFF2-40B4-BE49-F238E27FC236}">
                  <a16:creationId xmlns:a16="http://schemas.microsoft.com/office/drawing/2014/main" id="{C991DC45-0378-45B3-B325-FB8F98545E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36" name="Freeform: Shape 23">
              <a:extLst>
                <a:ext uri="{FF2B5EF4-FFF2-40B4-BE49-F238E27FC236}">
                  <a16:creationId xmlns:a16="http://schemas.microsoft.com/office/drawing/2014/main" id="{E228F5BA-5150-4554-B7EA-93F371F3B1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Video 4">
            <a:extLst>
              <a:ext uri="{FF2B5EF4-FFF2-40B4-BE49-F238E27FC236}">
                <a16:creationId xmlns:a16="http://schemas.microsoft.com/office/drawing/2014/main" id="{DFA4C01C-AB7B-DCC3-FAAA-EC2A6A29AC2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1" b="285"/>
          <a:stretch/>
        </p:blipFill>
        <p:spPr>
          <a:xfrm>
            <a:off x="3536700" y="320231"/>
            <a:ext cx="5057147" cy="2836567"/>
          </a:xfrm>
          <a:prstGeom prst="rect">
            <a:avLst/>
          </a:prstGeom>
        </p:spPr>
      </p:pic>
      <p:grpSp>
        <p:nvGrpSpPr>
          <p:cNvPr id="26" name="Group 25">
            <a:extLst>
              <a:ext uri="{FF2B5EF4-FFF2-40B4-BE49-F238E27FC236}">
                <a16:creationId xmlns:a16="http://schemas.microsoft.com/office/drawing/2014/main" id="{383C2651-AE0C-4AE4-8725-E2F9414FE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0800000" flipH="1">
            <a:off x="-305" y="4322879"/>
            <a:ext cx="3378428" cy="2535121"/>
            <a:chOff x="-305" y="-1"/>
            <a:chExt cx="3832880" cy="2876136"/>
          </a:xfrm>
        </p:grpSpPr>
        <p:sp>
          <p:nvSpPr>
            <p:cNvPr id="27" name="Freeform: Shape 26">
              <a:extLst>
                <a:ext uri="{FF2B5EF4-FFF2-40B4-BE49-F238E27FC236}">
                  <a16:creationId xmlns:a16="http://schemas.microsoft.com/office/drawing/2014/main" id="{CCE13265-B5D2-47B4-A199-E05F390D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693EBD03-D832-462C-9304-7273698ED4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Freeform: Shape 28">
              <a:extLst>
                <a:ext uri="{FF2B5EF4-FFF2-40B4-BE49-F238E27FC236}">
                  <a16:creationId xmlns:a16="http://schemas.microsoft.com/office/drawing/2014/main" id="{0D53D3E2-805E-40D2-964F-352BF6D476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Freeform: Shape 29">
              <a:extLst>
                <a:ext uri="{FF2B5EF4-FFF2-40B4-BE49-F238E27FC236}">
                  <a16:creationId xmlns:a16="http://schemas.microsoft.com/office/drawing/2014/main" id="{B7A9A916-A926-43E6-800F-432ABC3F24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16355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4" descr="101010 data lines to infinity">
            <a:extLst>
              <a:ext uri="{FF2B5EF4-FFF2-40B4-BE49-F238E27FC236}">
                <a16:creationId xmlns:a16="http://schemas.microsoft.com/office/drawing/2014/main" id="{93FE3C25-DD61-567E-F9F4-36A72A29C247}"/>
              </a:ext>
            </a:extLst>
          </p:cNvPr>
          <p:cNvPicPr>
            <a:picLocks noChangeAspect="1"/>
          </p:cNvPicPr>
          <p:nvPr/>
        </p:nvPicPr>
        <p:blipFill rotWithShape="1">
          <a:blip r:embed="rId3"/>
          <a:srcRect l="5271" r="3434" b="1"/>
          <a:stretch/>
        </p:blipFill>
        <p:spPr>
          <a:xfrm>
            <a:off x="2522356" y="10"/>
            <a:ext cx="9669642" cy="6857990"/>
          </a:xfrm>
          <a:prstGeom prst="rect">
            <a:avLst/>
          </a:prstGeom>
        </p:spPr>
      </p:pic>
      <p:sp>
        <p:nvSpPr>
          <p:cNvPr id="20" name="Rectangle 19">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Content Placeholder 2">
            <a:extLst>
              <a:ext uri="{FF2B5EF4-FFF2-40B4-BE49-F238E27FC236}">
                <a16:creationId xmlns:a16="http://schemas.microsoft.com/office/drawing/2014/main" id="{E573B894-497C-8944-9577-BB571DC4994C}"/>
              </a:ext>
            </a:extLst>
          </p:cNvPr>
          <p:cNvSpPr>
            <a:spLocks noGrp="1"/>
          </p:cNvSpPr>
          <p:nvPr>
            <p:ph idx="1"/>
          </p:nvPr>
        </p:nvSpPr>
        <p:spPr>
          <a:xfrm>
            <a:off x="838200" y="2434201"/>
            <a:ext cx="3822189" cy="3742762"/>
          </a:xfrm>
        </p:spPr>
        <p:txBody>
          <a:bodyPr>
            <a:normAutofit/>
          </a:bodyPr>
          <a:lstStyle/>
          <a:p>
            <a:pPr marL="0" indent="0">
              <a:buNone/>
            </a:pPr>
            <a:r>
              <a:rPr lang="en-US" sz="2000" dirty="0"/>
              <a:t>TABLE OF CONTENTS</a:t>
            </a:r>
          </a:p>
          <a:p>
            <a:pPr marL="514350" indent="-514350">
              <a:buFont typeface="+mj-lt"/>
              <a:buAutoNum type="arabicPeriod"/>
            </a:pPr>
            <a:r>
              <a:rPr lang="en-US" sz="2000" dirty="0"/>
              <a:t>Research Question</a:t>
            </a:r>
          </a:p>
          <a:p>
            <a:pPr marL="514350" indent="-514350">
              <a:buFont typeface="+mj-lt"/>
              <a:buAutoNum type="arabicPeriod"/>
            </a:pPr>
            <a:r>
              <a:rPr lang="en-US" sz="2000" dirty="0"/>
              <a:t>Scrape Website</a:t>
            </a:r>
          </a:p>
          <a:p>
            <a:pPr marL="514350" indent="-514350">
              <a:buFont typeface="+mj-lt"/>
              <a:buAutoNum type="arabicPeriod"/>
            </a:pPr>
            <a:r>
              <a:rPr lang="en-US" sz="2000" dirty="0"/>
              <a:t>Illustration and Challenges</a:t>
            </a:r>
          </a:p>
          <a:p>
            <a:pPr marL="514350" indent="-514350">
              <a:buFont typeface="+mj-lt"/>
              <a:buAutoNum type="arabicPeriod"/>
            </a:pPr>
            <a:r>
              <a:rPr lang="en-US" sz="2000" dirty="0"/>
              <a:t>Demo and Code</a:t>
            </a:r>
          </a:p>
          <a:p>
            <a:pPr marL="514350" indent="-514350">
              <a:buFont typeface="+mj-lt"/>
              <a:buAutoNum type="arabicPeriod"/>
            </a:pPr>
            <a:r>
              <a:rPr lang="en-US" sz="2000" dirty="0"/>
              <a:t>Result and Findings</a:t>
            </a:r>
          </a:p>
          <a:p>
            <a:pPr marL="514350" indent="-514350">
              <a:buFont typeface="+mj-lt"/>
              <a:buAutoNum type="arabicPeriod"/>
            </a:pPr>
            <a:r>
              <a:rPr lang="en-US" sz="2000" dirty="0"/>
              <a:t>Conclusion</a:t>
            </a:r>
          </a:p>
          <a:p>
            <a:pPr marL="514350" indent="-514350">
              <a:buFont typeface="+mj-lt"/>
              <a:buAutoNum type="arabicPeriod"/>
            </a:pPr>
            <a:endParaRPr lang="en-US" sz="2000" dirty="0"/>
          </a:p>
        </p:txBody>
      </p:sp>
    </p:spTree>
    <p:extLst>
      <p:ext uri="{BB962C8B-B14F-4D97-AF65-F5344CB8AC3E}">
        <p14:creationId xmlns:p14="http://schemas.microsoft.com/office/powerpoint/2010/main" val="1143252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0D7B6173-1D58-48E2-83CF-37350F315F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8292F7E-869E-47EE-864B-31158A8092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bg2">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a16="http://schemas.microsoft.com/office/drawing/2014/main" id="{355717D4-33C9-419C-8D9C-17C7079673E4}"/>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952" cy="6862380"/>
          </a:xfrm>
          <a:prstGeom prst="rect">
            <a:avLst/>
          </a:prstGeom>
        </p:spPr>
      </p:pic>
      <p:sp>
        <p:nvSpPr>
          <p:cNvPr id="23" name="Rectangle 22">
            <a:extLst>
              <a:ext uri="{FF2B5EF4-FFF2-40B4-BE49-F238E27FC236}">
                <a16:creationId xmlns:a16="http://schemas.microsoft.com/office/drawing/2014/main" id="{DE152F22-1707-453C-8C48-6B5CDD2428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90F3EC41-E060-4D79-8F5B-1DD6A3A9D2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36678" y="0"/>
            <a:ext cx="11145980" cy="6870723"/>
          </a:xfrm>
          <a:prstGeom prst="rect">
            <a:avLst/>
          </a:pr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sp>
        <p:nvSpPr>
          <p:cNvPr id="2" name="Title 1">
            <a:extLst>
              <a:ext uri="{FF2B5EF4-FFF2-40B4-BE49-F238E27FC236}">
                <a16:creationId xmlns:a16="http://schemas.microsoft.com/office/drawing/2014/main" id="{6A1409F2-0DCF-5B4C-A1F0-653C3592A153}"/>
              </a:ext>
            </a:extLst>
          </p:cNvPr>
          <p:cNvSpPr>
            <a:spLocks noGrp="1"/>
          </p:cNvSpPr>
          <p:nvPr>
            <p:ph type="title"/>
          </p:nvPr>
        </p:nvSpPr>
        <p:spPr>
          <a:xfrm>
            <a:off x="1191965" y="100585"/>
            <a:ext cx="9801854" cy="1185510"/>
          </a:xfrm>
        </p:spPr>
        <p:txBody>
          <a:bodyPr anchor="b">
            <a:normAutofit/>
          </a:bodyPr>
          <a:lstStyle/>
          <a:p>
            <a:pPr algn="ctr"/>
            <a:r>
              <a:rPr lang="en-US" sz="4800" dirty="0"/>
              <a:t>Research Question</a:t>
            </a:r>
          </a:p>
        </p:txBody>
      </p:sp>
      <p:sp>
        <p:nvSpPr>
          <p:cNvPr id="3" name="Content Placeholder 2">
            <a:extLst>
              <a:ext uri="{FF2B5EF4-FFF2-40B4-BE49-F238E27FC236}">
                <a16:creationId xmlns:a16="http://schemas.microsoft.com/office/drawing/2014/main" id="{132BA889-B344-664B-A8F3-57B093ADCE52}"/>
              </a:ext>
            </a:extLst>
          </p:cNvPr>
          <p:cNvSpPr>
            <a:spLocks noGrp="1"/>
          </p:cNvSpPr>
          <p:nvPr>
            <p:ph idx="1"/>
          </p:nvPr>
        </p:nvSpPr>
        <p:spPr>
          <a:xfrm>
            <a:off x="1191966" y="1439522"/>
            <a:ext cx="9801854" cy="1338081"/>
          </a:xfrm>
        </p:spPr>
        <p:txBody>
          <a:bodyPr anchor="t">
            <a:normAutofit/>
          </a:bodyPr>
          <a:lstStyle/>
          <a:p>
            <a:pPr marL="0" indent="0" algn="ctr">
              <a:buNone/>
            </a:pPr>
            <a:r>
              <a:rPr lang="en-US" sz="1800" dirty="0"/>
              <a:t>What is the Research Question?</a:t>
            </a:r>
          </a:p>
          <a:p>
            <a:pPr algn="ctr"/>
            <a:r>
              <a:rPr lang="en-US" sz="1800" dirty="0"/>
              <a:t>What determines “Top 50 Action-Movies’” success.</a:t>
            </a:r>
          </a:p>
          <a:p>
            <a:pPr marL="0" indent="0" algn="ctr">
              <a:buNone/>
            </a:pPr>
            <a:r>
              <a:rPr lang="en-US" sz="1800" dirty="0"/>
              <a:t>According to </a:t>
            </a:r>
            <a:r>
              <a:rPr lang="en-US" sz="1800" dirty="0" err="1"/>
              <a:t>IMDb.com</a:t>
            </a:r>
            <a:r>
              <a:rPr lang="en-US" sz="1800" dirty="0"/>
              <a:t> here are the top 50 action movies based on votes.</a:t>
            </a:r>
          </a:p>
        </p:txBody>
      </p:sp>
      <p:pic>
        <p:nvPicPr>
          <p:cNvPr id="8" name="Picture 7" descr="Graphical user interface, application&#10;&#10;Description automatically generated">
            <a:extLst>
              <a:ext uri="{FF2B5EF4-FFF2-40B4-BE49-F238E27FC236}">
                <a16:creationId xmlns:a16="http://schemas.microsoft.com/office/drawing/2014/main" id="{4B2DF658-4B9E-2A4A-86FA-88B5EBF309EC}"/>
              </a:ext>
            </a:extLst>
          </p:cNvPr>
          <p:cNvPicPr>
            <a:picLocks noChangeAspect="1"/>
          </p:cNvPicPr>
          <p:nvPr/>
        </p:nvPicPr>
        <p:blipFill>
          <a:blip r:embed="rId3"/>
          <a:stretch>
            <a:fillRect/>
          </a:stretch>
        </p:blipFill>
        <p:spPr>
          <a:xfrm>
            <a:off x="1147604" y="2949318"/>
            <a:ext cx="2621994" cy="3732376"/>
          </a:xfrm>
          <a:prstGeom prst="rect">
            <a:avLst/>
          </a:prstGeom>
        </p:spPr>
      </p:pic>
      <p:pic>
        <p:nvPicPr>
          <p:cNvPr id="6" name="Picture 5" descr="Graphical user interface, application&#10;&#10;Description automatically generated">
            <a:extLst>
              <a:ext uri="{FF2B5EF4-FFF2-40B4-BE49-F238E27FC236}">
                <a16:creationId xmlns:a16="http://schemas.microsoft.com/office/drawing/2014/main" id="{69CE443C-9AE6-744E-9B91-F5AAD612B1F4}"/>
              </a:ext>
            </a:extLst>
          </p:cNvPr>
          <p:cNvPicPr>
            <a:picLocks noChangeAspect="1"/>
          </p:cNvPicPr>
          <p:nvPr/>
        </p:nvPicPr>
        <p:blipFill>
          <a:blip r:embed="rId4"/>
          <a:stretch>
            <a:fillRect/>
          </a:stretch>
        </p:blipFill>
        <p:spPr>
          <a:xfrm>
            <a:off x="4785170" y="2949318"/>
            <a:ext cx="2631324" cy="3732376"/>
          </a:xfrm>
          <a:prstGeom prst="rect">
            <a:avLst/>
          </a:prstGeom>
        </p:spPr>
      </p:pic>
      <p:pic>
        <p:nvPicPr>
          <p:cNvPr id="12" name="Picture 11" descr="Graphical user interface, application&#10;&#10;Description automatically generated">
            <a:extLst>
              <a:ext uri="{FF2B5EF4-FFF2-40B4-BE49-F238E27FC236}">
                <a16:creationId xmlns:a16="http://schemas.microsoft.com/office/drawing/2014/main" id="{6F3A4353-AE86-B044-A998-B374E37D30D5}"/>
              </a:ext>
            </a:extLst>
          </p:cNvPr>
          <p:cNvPicPr>
            <a:picLocks noChangeAspect="1"/>
          </p:cNvPicPr>
          <p:nvPr/>
        </p:nvPicPr>
        <p:blipFill>
          <a:blip r:embed="rId5"/>
          <a:stretch>
            <a:fillRect/>
          </a:stretch>
        </p:blipFill>
        <p:spPr>
          <a:xfrm>
            <a:off x="8020348" y="3084132"/>
            <a:ext cx="3445433" cy="3462747"/>
          </a:xfrm>
          <a:prstGeom prst="rect">
            <a:avLst/>
          </a:prstGeom>
        </p:spPr>
      </p:pic>
    </p:spTree>
    <p:extLst>
      <p:ext uri="{BB962C8B-B14F-4D97-AF65-F5344CB8AC3E}">
        <p14:creationId xmlns:p14="http://schemas.microsoft.com/office/powerpoint/2010/main" val="1410722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10B6C720-88CA-494C-972D-499CFFF01FD8}"/>
              </a:ext>
            </a:extLst>
          </p:cNvPr>
          <p:cNvSpPr>
            <a:spLocks noGrp="1"/>
          </p:cNvSpPr>
          <p:nvPr>
            <p:ph type="title"/>
          </p:nvPr>
        </p:nvSpPr>
        <p:spPr>
          <a:xfrm>
            <a:off x="958506" y="800392"/>
            <a:ext cx="10264697" cy="1212102"/>
          </a:xfrm>
        </p:spPr>
        <p:txBody>
          <a:bodyPr>
            <a:normAutofit/>
          </a:bodyPr>
          <a:lstStyle/>
          <a:p>
            <a:r>
              <a:rPr lang="en-US" sz="4000" dirty="0">
                <a:solidFill>
                  <a:srgbClr val="FFFFFF"/>
                </a:solidFill>
              </a:rPr>
              <a:t>Scrape Website</a:t>
            </a:r>
            <a:br>
              <a:rPr lang="en-US" sz="4000" dirty="0">
                <a:solidFill>
                  <a:srgbClr val="FFFFFF"/>
                </a:solidFill>
              </a:rPr>
            </a:br>
            <a:endParaRPr lang="en-US" sz="4000" dirty="0">
              <a:solidFill>
                <a:srgbClr val="FFFFFF"/>
              </a:solidFill>
            </a:endParaRPr>
          </a:p>
        </p:txBody>
      </p:sp>
      <p:sp>
        <p:nvSpPr>
          <p:cNvPr id="3" name="Content Placeholder 2">
            <a:extLst>
              <a:ext uri="{FF2B5EF4-FFF2-40B4-BE49-F238E27FC236}">
                <a16:creationId xmlns:a16="http://schemas.microsoft.com/office/drawing/2014/main" id="{546FE9B9-DE44-3344-87E5-AF34EE2C4438}"/>
              </a:ext>
            </a:extLst>
          </p:cNvPr>
          <p:cNvSpPr>
            <a:spLocks noGrp="1"/>
          </p:cNvSpPr>
          <p:nvPr>
            <p:ph idx="1"/>
          </p:nvPr>
        </p:nvSpPr>
        <p:spPr>
          <a:xfrm>
            <a:off x="1367624" y="2490436"/>
            <a:ext cx="9708995" cy="3567173"/>
          </a:xfrm>
        </p:spPr>
        <p:txBody>
          <a:bodyPr anchor="ctr">
            <a:normAutofit/>
          </a:bodyPr>
          <a:lstStyle/>
          <a:p>
            <a:pPr marL="0" indent="0">
              <a:buNone/>
            </a:pPr>
            <a:r>
              <a:rPr lang="en-US" sz="2400" dirty="0"/>
              <a:t>What website did I scrape. </a:t>
            </a:r>
          </a:p>
          <a:p>
            <a:r>
              <a:rPr lang="en-US" sz="2400" dirty="0"/>
              <a:t>I scrape </a:t>
            </a:r>
            <a:r>
              <a:rPr lang="en-US" sz="2400" dirty="0" err="1"/>
              <a:t>IMDB.com</a:t>
            </a:r>
            <a:endParaRPr lang="en-US" sz="2400" dirty="0"/>
          </a:p>
          <a:p>
            <a:pPr marL="0" indent="0">
              <a:buNone/>
            </a:pPr>
            <a:r>
              <a:rPr lang="en-US" sz="2400" u="sng" dirty="0"/>
              <a:t>URL</a:t>
            </a:r>
            <a:r>
              <a:rPr lang="en-US" sz="2400" dirty="0"/>
              <a:t> </a:t>
            </a:r>
            <a:r>
              <a:rPr lang="en-US" sz="2400" dirty="0">
                <a:hlinkClick r:id="rId3"/>
              </a:rPr>
              <a:t>https://www.imdb.com/search/keyword/?ref_=kw_vw_smp&amp;mode=simple&amp;page=1&amp;genres=Action&amp;sort=num_votes,desc</a:t>
            </a:r>
            <a:endParaRPr lang="en-US" sz="2400" dirty="0"/>
          </a:p>
          <a:p>
            <a:pPr marL="0" indent="0">
              <a:buNone/>
            </a:pPr>
            <a:r>
              <a:rPr lang="en-US" sz="2400" dirty="0"/>
              <a:t> Why this website?</a:t>
            </a:r>
          </a:p>
          <a:p>
            <a:r>
              <a:rPr lang="en-US" sz="2400" dirty="0"/>
              <a:t>I am a fan of action movies, I found it exciting and interesting on how much earnings are made from these action movies and to determine if the movie was a success. </a:t>
            </a:r>
          </a:p>
        </p:txBody>
      </p:sp>
    </p:spTree>
    <p:extLst>
      <p:ext uri="{BB962C8B-B14F-4D97-AF65-F5344CB8AC3E}">
        <p14:creationId xmlns:p14="http://schemas.microsoft.com/office/powerpoint/2010/main" val="4051441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A1473A6-3F22-483E-8A30-80B9D2B145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AA1375E3-3E53-4D75-BAB7-E5929BFCB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34368" y="563918"/>
            <a:ext cx="4119932" cy="5978614"/>
            <a:chOff x="7513372" y="803186"/>
            <a:chExt cx="4163968" cy="5978614"/>
          </a:xfrm>
        </p:grpSpPr>
        <p:sp>
          <p:nvSpPr>
            <p:cNvPr id="11" name="Freeform 6">
              <a:extLst>
                <a:ext uri="{FF2B5EF4-FFF2-40B4-BE49-F238E27FC236}">
                  <a16:creationId xmlns:a16="http://schemas.microsoft.com/office/drawing/2014/main" id="{0BBEEF67-3DDF-46CF-8CD5-EA5F0E4FB07D}"/>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9586" y="1070835"/>
              <a:ext cx="687754" cy="5710965"/>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7">
              <a:extLst>
                <a:ext uri="{FF2B5EF4-FFF2-40B4-BE49-F238E27FC236}">
                  <a16:creationId xmlns:a16="http://schemas.microsoft.com/office/drawing/2014/main" id="{8FAC1C95-F817-487C-B8B2-CF141FBB1C2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0988949" y="803186"/>
              <a:ext cx="409371" cy="5521414"/>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Rectangle 8">
              <a:extLst>
                <a:ext uri="{FF2B5EF4-FFF2-40B4-BE49-F238E27FC236}">
                  <a16:creationId xmlns:a16="http://schemas.microsoft.com/office/drawing/2014/main" id="{C2C5363A-D941-4AA1-8D38-D7E44A1E2E01}"/>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7513372" y="804101"/>
              <a:ext cx="3880238" cy="5251646"/>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876A4436-8545-A64E-A185-F10F694DBF8D}"/>
              </a:ext>
            </a:extLst>
          </p:cNvPr>
          <p:cNvSpPr>
            <a:spLocks noGrp="1"/>
          </p:cNvSpPr>
          <p:nvPr>
            <p:ph type="title"/>
          </p:nvPr>
        </p:nvSpPr>
        <p:spPr>
          <a:xfrm>
            <a:off x="1098468" y="885651"/>
            <a:ext cx="3229803" cy="4624603"/>
          </a:xfrm>
        </p:spPr>
        <p:txBody>
          <a:bodyPr>
            <a:normAutofit/>
          </a:bodyPr>
          <a:lstStyle/>
          <a:p>
            <a:r>
              <a:rPr lang="en-US" dirty="0">
                <a:solidFill>
                  <a:srgbClr val="FFFFFF"/>
                </a:solidFill>
              </a:rPr>
              <a:t>Illustrations and Challenges</a:t>
            </a:r>
          </a:p>
        </p:txBody>
      </p:sp>
      <p:sp>
        <p:nvSpPr>
          <p:cNvPr id="26" name="Content Placeholder 2">
            <a:extLst>
              <a:ext uri="{FF2B5EF4-FFF2-40B4-BE49-F238E27FC236}">
                <a16:creationId xmlns:a16="http://schemas.microsoft.com/office/drawing/2014/main" id="{7A3DAACA-4815-1E4F-AD90-1B7BE479D212}"/>
              </a:ext>
            </a:extLst>
          </p:cNvPr>
          <p:cNvSpPr>
            <a:spLocks noGrp="1"/>
          </p:cNvSpPr>
          <p:nvPr>
            <p:ph idx="1"/>
          </p:nvPr>
        </p:nvSpPr>
        <p:spPr>
          <a:xfrm>
            <a:off x="4978708" y="885651"/>
            <a:ext cx="6525220" cy="4616849"/>
          </a:xfrm>
        </p:spPr>
        <p:txBody>
          <a:bodyPr anchor="ctr">
            <a:normAutofit/>
          </a:bodyPr>
          <a:lstStyle/>
          <a:p>
            <a:pPr marL="0" indent="0">
              <a:buNone/>
            </a:pPr>
            <a:r>
              <a:rPr lang="en-US" sz="2000" u="sng" dirty="0"/>
              <a:t>How I went about it.</a:t>
            </a:r>
          </a:p>
          <a:p>
            <a:pPr>
              <a:buFont typeface="Wingdings" pitchFamily="2" charset="2"/>
              <a:buChar char="§"/>
            </a:pPr>
            <a:r>
              <a:rPr lang="en-US" sz="2000" dirty="0"/>
              <a:t>I used selectorGadget to identify the CSS and the xpath.</a:t>
            </a:r>
          </a:p>
          <a:p>
            <a:pPr>
              <a:buFont typeface="Wingdings" pitchFamily="2" charset="2"/>
              <a:buChar char="§"/>
            </a:pPr>
            <a:r>
              <a:rPr lang="en-US" sz="2000" dirty="0"/>
              <a:t>I named my final data as Action Movie.</a:t>
            </a:r>
          </a:p>
          <a:p>
            <a:pPr>
              <a:buFont typeface="Wingdings" pitchFamily="2" charset="2"/>
              <a:buChar char="§"/>
            </a:pPr>
            <a:r>
              <a:rPr lang="en-US" sz="2000" dirty="0"/>
              <a:t>I will demo on the next slide. </a:t>
            </a:r>
          </a:p>
          <a:p>
            <a:pPr marL="0" indent="0">
              <a:buNone/>
            </a:pPr>
            <a:r>
              <a:rPr lang="en-US" sz="2000" u="sng" dirty="0"/>
              <a:t>Difficulties</a:t>
            </a:r>
          </a:p>
          <a:p>
            <a:pPr>
              <a:buFont typeface="Wingdings" pitchFamily="2" charset="2"/>
              <a:buChar char="§"/>
            </a:pPr>
            <a:r>
              <a:rPr lang="en-US" sz="2000" dirty="0"/>
              <a:t>Matching the observations for each column. Example; [1:50]</a:t>
            </a:r>
          </a:p>
          <a:p>
            <a:pPr>
              <a:buFont typeface="Wingdings" pitchFamily="2" charset="2"/>
              <a:buChar char="§"/>
            </a:pPr>
            <a:r>
              <a:rPr lang="en-US" sz="2000" dirty="0"/>
              <a:t>Replacing missing values with “NA”.</a:t>
            </a:r>
          </a:p>
          <a:p>
            <a:pPr marL="0" indent="0">
              <a:buNone/>
            </a:pPr>
            <a:r>
              <a:rPr lang="en-US" sz="2000" u="sng" dirty="0"/>
              <a:t>Interest</a:t>
            </a:r>
          </a:p>
          <a:p>
            <a:pPr>
              <a:buFont typeface="Wingdings" pitchFamily="2" charset="2"/>
              <a:buChar char="§"/>
            </a:pPr>
            <a:r>
              <a:rPr lang="en-US" sz="2000" dirty="0"/>
              <a:t>Finding how relationship between rating and votes contribute to the success of Action-movies.</a:t>
            </a:r>
          </a:p>
          <a:p>
            <a:pPr>
              <a:buFont typeface="Wingdings" pitchFamily="2" charset="2"/>
              <a:buChar char="§"/>
            </a:pPr>
            <a:r>
              <a:rPr lang="en-US" sz="2000" dirty="0"/>
              <a:t>Finding out the relationship between Gross and Rating.</a:t>
            </a:r>
          </a:p>
          <a:p>
            <a:pPr marL="0" indent="0">
              <a:buNone/>
            </a:pPr>
            <a:endParaRPr lang="en-US" sz="2000" dirty="0"/>
          </a:p>
          <a:p>
            <a:pPr>
              <a:buFont typeface="Wingdings" pitchFamily="2" charset="2"/>
              <a:buChar char="§"/>
            </a:pPr>
            <a:endParaRPr lang="en-US" sz="2000" dirty="0"/>
          </a:p>
          <a:p>
            <a:pPr>
              <a:buFont typeface="Wingdings" pitchFamily="2" charset="2"/>
              <a:buChar char="§"/>
            </a:pPr>
            <a:endParaRPr lang="en-US" sz="2000" dirty="0"/>
          </a:p>
        </p:txBody>
      </p:sp>
    </p:spTree>
    <p:extLst>
      <p:ext uri="{BB962C8B-B14F-4D97-AF65-F5344CB8AC3E}">
        <p14:creationId xmlns:p14="http://schemas.microsoft.com/office/powerpoint/2010/main" val="1379119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2151139A-886F-4B97-8815-729AD3831B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0" name="Rectangle 19">
            <a:extLst>
              <a:ext uri="{FF2B5EF4-FFF2-40B4-BE49-F238E27FC236}">
                <a16:creationId xmlns:a16="http://schemas.microsoft.com/office/drawing/2014/main" id="{AB5E08C4-8CDD-4623-A5B8-E998C6DEE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492"/>
            <a:ext cx="12191998" cy="1575955"/>
          </a:xfrm>
          <a:prstGeom prst="rect">
            <a:avLst/>
          </a:prstGeom>
          <a:gradFill>
            <a:gsLst>
              <a:gs pos="0">
                <a:schemeClr val="accent1">
                  <a:lumMod val="50000"/>
                </a:scheme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15F33878-D502-4FFA-8ACE-F2AECDB2A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35"/>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3539FEE-81D3-4406-802E-60B20B16F4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8" y="-5307777"/>
            <a:ext cx="1576446" cy="12192001"/>
          </a:xfrm>
          <a:prstGeom prst="rect">
            <a:avLst/>
          </a:prstGeom>
          <a:gradFill>
            <a:gsLst>
              <a:gs pos="16000">
                <a:srgbClr val="000000">
                  <a:alpha val="0"/>
                </a:srgbClr>
              </a:gs>
              <a:gs pos="99000">
                <a:srgbClr val="000000">
                  <a:alpha val="87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a:extLst>
              <a:ext uri="{FF2B5EF4-FFF2-40B4-BE49-F238E27FC236}">
                <a16:creationId xmlns:a16="http://schemas.microsoft.com/office/drawing/2014/main" id="{DC701763-729E-462F-A5A8-E0DEFEB1E2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25434" y="986"/>
            <a:ext cx="4303422" cy="1575461"/>
          </a:xfrm>
          <a:prstGeom prst="rect">
            <a:avLst/>
          </a:prstGeom>
          <a:gradFill>
            <a:gsLst>
              <a:gs pos="0">
                <a:schemeClr val="accent1">
                  <a:alpha val="17000"/>
                </a:schemeClr>
              </a:gs>
              <a:gs pos="74000">
                <a:schemeClr val="accent1">
                  <a:lumMod val="5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0A92FF-2741-C245-A861-B4B60C8BC226}"/>
              </a:ext>
            </a:extLst>
          </p:cNvPr>
          <p:cNvSpPr>
            <a:spLocks noGrp="1"/>
          </p:cNvSpPr>
          <p:nvPr>
            <p:ph type="title"/>
          </p:nvPr>
        </p:nvSpPr>
        <p:spPr>
          <a:xfrm>
            <a:off x="699714" y="353160"/>
            <a:ext cx="7091300" cy="898581"/>
          </a:xfrm>
        </p:spPr>
        <p:txBody>
          <a:bodyPr vert="horz" lIns="91440" tIns="45720" rIns="91440" bIns="45720" rtlCol="0" anchor="ctr">
            <a:normAutofit/>
          </a:bodyPr>
          <a:lstStyle/>
          <a:p>
            <a:r>
              <a:rPr lang="en-US" sz="4000">
                <a:solidFill>
                  <a:srgbClr val="FFFFFF"/>
                </a:solidFill>
              </a:rPr>
              <a:t>Demo</a:t>
            </a:r>
          </a:p>
        </p:txBody>
      </p:sp>
      <p:sp>
        <p:nvSpPr>
          <p:cNvPr id="7" name="Content Placeholder 6">
            <a:extLst>
              <a:ext uri="{FF2B5EF4-FFF2-40B4-BE49-F238E27FC236}">
                <a16:creationId xmlns:a16="http://schemas.microsoft.com/office/drawing/2014/main" id="{9C574606-DEAE-5849-962D-77274979D935}"/>
              </a:ext>
            </a:extLst>
          </p:cNvPr>
          <p:cNvSpPr>
            <a:spLocks noGrp="1"/>
          </p:cNvSpPr>
          <p:nvPr>
            <p:ph idx="1"/>
          </p:nvPr>
        </p:nvSpPr>
        <p:spPr>
          <a:xfrm>
            <a:off x="8571507" y="387224"/>
            <a:ext cx="3291839" cy="830453"/>
          </a:xfrm>
        </p:spPr>
        <p:txBody>
          <a:bodyPr vert="horz" lIns="91440" tIns="45720" rIns="91440" bIns="45720" rtlCol="0" anchor="ctr">
            <a:normAutofit/>
          </a:bodyPr>
          <a:lstStyle/>
          <a:p>
            <a:pPr marL="0" indent="0">
              <a:buNone/>
            </a:pPr>
            <a:r>
              <a:rPr lang="en-US" sz="2000">
                <a:solidFill>
                  <a:srgbClr val="FFFFFF"/>
                </a:solidFill>
              </a:rPr>
              <a:t>I will be showing the demo and attached is the code.</a:t>
            </a:r>
          </a:p>
        </p:txBody>
      </p:sp>
      <p:pic>
        <p:nvPicPr>
          <p:cNvPr id="13" name="Picture 12" descr="Text, application&#10;&#10;Description automatically generated">
            <a:extLst>
              <a:ext uri="{FF2B5EF4-FFF2-40B4-BE49-F238E27FC236}">
                <a16:creationId xmlns:a16="http://schemas.microsoft.com/office/drawing/2014/main" id="{2B8D607D-CF14-564E-91C2-CB700306EE01}"/>
              </a:ext>
            </a:extLst>
          </p:cNvPr>
          <p:cNvPicPr>
            <a:picLocks noChangeAspect="1"/>
          </p:cNvPicPr>
          <p:nvPr/>
        </p:nvPicPr>
        <p:blipFill>
          <a:blip r:embed="rId2"/>
          <a:stretch>
            <a:fillRect/>
          </a:stretch>
        </p:blipFill>
        <p:spPr>
          <a:xfrm>
            <a:off x="420624" y="1709928"/>
            <a:ext cx="5426211" cy="4794912"/>
          </a:xfrm>
          <a:prstGeom prst="rect">
            <a:avLst/>
          </a:prstGeom>
        </p:spPr>
      </p:pic>
      <p:pic>
        <p:nvPicPr>
          <p:cNvPr id="9" name="Picture 8" descr="Graphical user interface, text, application, email&#10;&#10;Description automatically generated">
            <a:extLst>
              <a:ext uri="{FF2B5EF4-FFF2-40B4-BE49-F238E27FC236}">
                <a16:creationId xmlns:a16="http://schemas.microsoft.com/office/drawing/2014/main" id="{7119166F-F5AA-A143-83DF-A37D15FBB69D}"/>
              </a:ext>
            </a:extLst>
          </p:cNvPr>
          <p:cNvPicPr>
            <a:picLocks noChangeAspect="1"/>
          </p:cNvPicPr>
          <p:nvPr/>
        </p:nvPicPr>
        <p:blipFill>
          <a:blip r:embed="rId3"/>
          <a:stretch>
            <a:fillRect/>
          </a:stretch>
        </p:blipFill>
        <p:spPr>
          <a:xfrm>
            <a:off x="6345165" y="1709928"/>
            <a:ext cx="5185419" cy="4794911"/>
          </a:xfrm>
          <a:prstGeom prst="rect">
            <a:avLst/>
          </a:prstGeom>
        </p:spPr>
      </p:pic>
    </p:spTree>
    <p:extLst>
      <p:ext uri="{BB962C8B-B14F-4D97-AF65-F5344CB8AC3E}">
        <p14:creationId xmlns:p14="http://schemas.microsoft.com/office/powerpoint/2010/main" val="42116939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96882" y="280374"/>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11A19A-9D8E-8E45-9639-6EF67824AC09}"/>
              </a:ext>
            </a:extLst>
          </p:cNvPr>
          <p:cNvSpPr>
            <a:spLocks noGrp="1"/>
          </p:cNvSpPr>
          <p:nvPr>
            <p:ph type="title"/>
          </p:nvPr>
        </p:nvSpPr>
        <p:spPr>
          <a:xfrm>
            <a:off x="546351" y="433545"/>
            <a:ext cx="11139854" cy="930447"/>
          </a:xfrm>
        </p:spPr>
        <p:txBody>
          <a:bodyPr vert="horz" lIns="91440" tIns="45720" rIns="91440" bIns="45720" rtlCol="0" anchor="b">
            <a:normAutofit/>
          </a:bodyPr>
          <a:lstStyle/>
          <a:p>
            <a:pPr algn="ctr"/>
            <a:r>
              <a:rPr lang="en-US" sz="5400">
                <a:solidFill>
                  <a:srgbClr val="FFFFFF"/>
                </a:solidFill>
              </a:rPr>
              <a:t>Results and Findings</a:t>
            </a:r>
          </a:p>
        </p:txBody>
      </p:sp>
      <p:cxnSp>
        <p:nvCxnSpPr>
          <p:cNvPr id="14" name="Straight Connector 13">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30078" y="1522292"/>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descr="Chart, funnel chart&#10;&#10;Description automatically generated">
            <a:extLst>
              <a:ext uri="{FF2B5EF4-FFF2-40B4-BE49-F238E27FC236}">
                <a16:creationId xmlns:a16="http://schemas.microsoft.com/office/drawing/2014/main" id="{219657C2-C928-6840-B26E-AA3D431B642C}"/>
              </a:ext>
            </a:extLst>
          </p:cNvPr>
          <p:cNvPicPr>
            <a:picLocks noGrp="1" noChangeAspect="1"/>
          </p:cNvPicPr>
          <p:nvPr>
            <p:ph idx="1"/>
          </p:nvPr>
        </p:nvPicPr>
        <p:blipFill>
          <a:blip r:embed="rId2"/>
          <a:stretch>
            <a:fillRect/>
          </a:stretch>
        </p:blipFill>
        <p:spPr>
          <a:xfrm>
            <a:off x="606987" y="2426818"/>
            <a:ext cx="4905077" cy="3997637"/>
          </a:xfrm>
          <a:prstGeom prst="rect">
            <a:avLst/>
          </a:prstGeom>
        </p:spPr>
      </p:pic>
      <p:cxnSp>
        <p:nvCxnSpPr>
          <p:cNvPr id="16" name="Straight Connector 15">
            <a:extLst>
              <a:ext uri="{FF2B5EF4-FFF2-40B4-BE49-F238E27FC236}">
                <a16:creationId xmlns:a16="http://schemas.microsoft.com/office/drawing/2014/main" id="{DB146403-F3D6-484B-B2ED-97F9565D037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116278" y="2596836"/>
            <a:ext cx="0" cy="3657600"/>
          </a:xfrm>
          <a:prstGeom prst="line">
            <a:avLst/>
          </a:prstGeom>
          <a:ln w="101600" cmpd="dbl">
            <a:solidFill>
              <a:srgbClr val="595959"/>
            </a:solidFill>
          </a:ln>
        </p:spPr>
        <p:style>
          <a:lnRef idx="1">
            <a:schemeClr val="accent1"/>
          </a:lnRef>
          <a:fillRef idx="0">
            <a:schemeClr val="accent1"/>
          </a:fillRef>
          <a:effectRef idx="0">
            <a:schemeClr val="accent1"/>
          </a:effectRef>
          <a:fontRef idx="minor">
            <a:schemeClr val="tx1"/>
          </a:fontRef>
        </p:style>
      </p:cxnSp>
      <p:pic>
        <p:nvPicPr>
          <p:cNvPr id="7" name="Picture 6" descr="Chart, bar chart&#10;&#10;Description automatically generated">
            <a:extLst>
              <a:ext uri="{FF2B5EF4-FFF2-40B4-BE49-F238E27FC236}">
                <a16:creationId xmlns:a16="http://schemas.microsoft.com/office/drawing/2014/main" id="{6B08F022-35A4-B440-80DA-48731BBAB62D}"/>
              </a:ext>
            </a:extLst>
          </p:cNvPr>
          <p:cNvPicPr>
            <a:picLocks noChangeAspect="1"/>
          </p:cNvPicPr>
          <p:nvPr/>
        </p:nvPicPr>
        <p:blipFill>
          <a:blip r:embed="rId3"/>
          <a:stretch>
            <a:fillRect/>
          </a:stretch>
        </p:blipFill>
        <p:spPr>
          <a:xfrm>
            <a:off x="6720493" y="2426818"/>
            <a:ext cx="4905077" cy="3997637"/>
          </a:xfrm>
          <a:prstGeom prst="rect">
            <a:avLst/>
          </a:prstGeom>
        </p:spPr>
      </p:pic>
    </p:spTree>
    <p:extLst>
      <p:ext uri="{BB962C8B-B14F-4D97-AF65-F5344CB8AC3E}">
        <p14:creationId xmlns:p14="http://schemas.microsoft.com/office/powerpoint/2010/main" val="37751944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1">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7539" y="1417538"/>
            <a:ext cx="6875818" cy="4040744"/>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13">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58495" y="2660473"/>
            <a:ext cx="4355594" cy="4038603"/>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15">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180882" y="1638085"/>
            <a:ext cx="6857572" cy="358140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Freeform: Shape 17">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747355" y="1201312"/>
            <a:ext cx="4808302" cy="4088666"/>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3B3296E-03DF-8A4C-9930-04BF5117CC4D}"/>
              </a:ext>
            </a:extLst>
          </p:cNvPr>
          <p:cNvSpPr>
            <a:spLocks noGrp="1"/>
          </p:cNvSpPr>
          <p:nvPr>
            <p:ph type="title"/>
          </p:nvPr>
        </p:nvSpPr>
        <p:spPr>
          <a:xfrm>
            <a:off x="660041" y="2767106"/>
            <a:ext cx="2880828" cy="3071906"/>
          </a:xfrm>
        </p:spPr>
        <p:txBody>
          <a:bodyPr vert="horz" lIns="91440" tIns="45720" rIns="91440" bIns="45720" rtlCol="0" anchor="t">
            <a:normAutofit/>
          </a:bodyPr>
          <a:lstStyle/>
          <a:p>
            <a:r>
              <a:rPr lang="en-US" sz="4000" kern="1200">
                <a:solidFill>
                  <a:srgbClr val="FFFFFF"/>
                </a:solidFill>
                <a:latin typeface="+mj-lt"/>
                <a:ea typeface="+mj-ea"/>
                <a:cs typeface="+mj-cs"/>
              </a:rPr>
              <a:t>Additional findings</a:t>
            </a:r>
          </a:p>
        </p:txBody>
      </p:sp>
      <p:pic>
        <p:nvPicPr>
          <p:cNvPr id="5" name="Content Placeholder 4" descr="Chart&#10;&#10;Description automatically generated">
            <a:extLst>
              <a:ext uri="{FF2B5EF4-FFF2-40B4-BE49-F238E27FC236}">
                <a16:creationId xmlns:a16="http://schemas.microsoft.com/office/drawing/2014/main" id="{A1037731-3B35-B94D-BC0C-14695B5E158C}"/>
              </a:ext>
            </a:extLst>
          </p:cNvPr>
          <p:cNvPicPr>
            <a:picLocks noGrp="1" noChangeAspect="1"/>
          </p:cNvPicPr>
          <p:nvPr>
            <p:ph idx="1"/>
          </p:nvPr>
        </p:nvPicPr>
        <p:blipFill>
          <a:blip r:embed="rId2"/>
          <a:stretch>
            <a:fillRect/>
          </a:stretch>
        </p:blipFill>
        <p:spPr>
          <a:xfrm>
            <a:off x="4502428" y="800635"/>
            <a:ext cx="7225748" cy="5256730"/>
          </a:xfrm>
          <a:prstGeom prst="rect">
            <a:avLst/>
          </a:prstGeom>
        </p:spPr>
      </p:pic>
    </p:spTree>
    <p:extLst>
      <p:ext uri="{BB962C8B-B14F-4D97-AF65-F5344CB8AC3E}">
        <p14:creationId xmlns:p14="http://schemas.microsoft.com/office/powerpoint/2010/main" val="5189613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27B839B-9ADE-406B-8590-F1CAEDED45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45">
            <a:extLst>
              <a:ext uri="{FF2B5EF4-FFF2-40B4-BE49-F238E27FC236}">
                <a16:creationId xmlns:a16="http://schemas.microsoft.com/office/drawing/2014/main" id="{CFE45BF0-46DB-408C-B5F7-7B11716805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1022350"/>
            <a:ext cx="709612" cy="2095501"/>
          </a:xfrm>
          <a:custGeom>
            <a:avLst/>
            <a:gdLst>
              <a:gd name="T0" fmla="*/ 447 w 447"/>
              <a:gd name="T1" fmla="*/ 1363 h 1363"/>
              <a:gd name="T2" fmla="*/ 0 w 447"/>
              <a:gd name="T3" fmla="*/ 987 h 1363"/>
              <a:gd name="T4" fmla="*/ 0 w 447"/>
              <a:gd name="T5" fmla="*/ 0 h 1363"/>
              <a:gd name="T6" fmla="*/ 447 w 447"/>
              <a:gd name="T7" fmla="*/ 376 h 1363"/>
              <a:gd name="T8" fmla="*/ 447 w 447"/>
              <a:gd name="T9" fmla="*/ 1363 h 1363"/>
            </a:gdLst>
            <a:ahLst/>
            <a:cxnLst>
              <a:cxn ang="0">
                <a:pos x="T0" y="T1"/>
              </a:cxn>
              <a:cxn ang="0">
                <a:pos x="T2" y="T3"/>
              </a:cxn>
              <a:cxn ang="0">
                <a:pos x="T4" y="T5"/>
              </a:cxn>
              <a:cxn ang="0">
                <a:pos x="T6" y="T7"/>
              </a:cxn>
              <a:cxn ang="0">
                <a:pos x="T8" y="T9"/>
              </a:cxn>
            </a:cxnLst>
            <a:rect l="0" t="0" r="r" b="b"/>
            <a:pathLst>
              <a:path w="447" h="1363">
                <a:moveTo>
                  <a:pt x="447" y="1363"/>
                </a:moveTo>
                <a:lnTo>
                  <a:pt x="0" y="987"/>
                </a:lnTo>
                <a:lnTo>
                  <a:pt x="0" y="0"/>
                </a:lnTo>
                <a:lnTo>
                  <a:pt x="447" y="376"/>
                </a:lnTo>
                <a:lnTo>
                  <a:pt x="447" y="1363"/>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46">
            <a:extLst>
              <a:ext uri="{FF2B5EF4-FFF2-40B4-BE49-F238E27FC236}">
                <a16:creationId xmlns:a16="http://schemas.microsoft.com/office/drawing/2014/main" id="{2AEBC8F2-97B1-41B4-93F1-2D289E197F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09710" y="837744"/>
            <a:ext cx="403225" cy="1705431"/>
          </a:xfrm>
          <a:custGeom>
            <a:avLst/>
            <a:gdLst>
              <a:gd name="T0" fmla="*/ 254 w 254"/>
              <a:gd name="T1" fmla="*/ 987 h 1109"/>
              <a:gd name="T2" fmla="*/ 0 w 254"/>
              <a:gd name="T3" fmla="*/ 1109 h 1109"/>
              <a:gd name="T4" fmla="*/ 0 w 254"/>
              <a:gd name="T5" fmla="*/ 119 h 1109"/>
              <a:gd name="T6" fmla="*/ 254 w 254"/>
              <a:gd name="T7" fmla="*/ 0 h 1109"/>
              <a:gd name="T8" fmla="*/ 254 w 254"/>
              <a:gd name="T9" fmla="*/ 987 h 1109"/>
            </a:gdLst>
            <a:ahLst/>
            <a:cxnLst>
              <a:cxn ang="0">
                <a:pos x="T0" y="T1"/>
              </a:cxn>
              <a:cxn ang="0">
                <a:pos x="T2" y="T3"/>
              </a:cxn>
              <a:cxn ang="0">
                <a:pos x="T4" y="T5"/>
              </a:cxn>
              <a:cxn ang="0">
                <a:pos x="T6" y="T7"/>
              </a:cxn>
              <a:cxn ang="0">
                <a:pos x="T8" y="T9"/>
              </a:cxn>
            </a:cxnLst>
            <a:rect l="0" t="0" r="r" b="b"/>
            <a:pathLst>
              <a:path w="254" h="1109">
                <a:moveTo>
                  <a:pt x="254" y="987"/>
                </a:moveTo>
                <a:lnTo>
                  <a:pt x="0" y="1109"/>
                </a:lnTo>
                <a:lnTo>
                  <a:pt x="0" y="119"/>
                </a:lnTo>
                <a:lnTo>
                  <a:pt x="254" y="0"/>
                </a:lnTo>
                <a:lnTo>
                  <a:pt x="254" y="98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47">
            <a:extLst>
              <a:ext uri="{FF2B5EF4-FFF2-40B4-BE49-F238E27FC236}">
                <a16:creationId xmlns:a16="http://schemas.microsoft.com/office/drawing/2014/main" id="{472E3A19-F5D5-48FC-BB9C-48C2F68F59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660" y="640894"/>
            <a:ext cx="168275" cy="1713195"/>
          </a:xfrm>
          <a:custGeom>
            <a:avLst/>
            <a:gdLst>
              <a:gd name="T0" fmla="*/ 106 w 106"/>
              <a:gd name="T1" fmla="*/ 1114 h 1114"/>
              <a:gd name="T2" fmla="*/ 0 w 106"/>
              <a:gd name="T3" fmla="*/ 1005 h 1114"/>
              <a:gd name="T4" fmla="*/ 0 w 106"/>
              <a:gd name="T5" fmla="*/ 0 h 1114"/>
              <a:gd name="T6" fmla="*/ 106 w 106"/>
              <a:gd name="T7" fmla="*/ 110 h 1114"/>
              <a:gd name="T8" fmla="*/ 106 w 106"/>
              <a:gd name="T9" fmla="*/ 1114 h 1114"/>
            </a:gdLst>
            <a:ahLst/>
            <a:cxnLst>
              <a:cxn ang="0">
                <a:pos x="T0" y="T1"/>
              </a:cxn>
              <a:cxn ang="0">
                <a:pos x="T2" y="T3"/>
              </a:cxn>
              <a:cxn ang="0">
                <a:pos x="T4" y="T5"/>
              </a:cxn>
              <a:cxn ang="0">
                <a:pos x="T6" y="T7"/>
              </a:cxn>
              <a:cxn ang="0">
                <a:pos x="T8" y="T9"/>
              </a:cxn>
            </a:cxnLst>
            <a:rect l="0" t="0" r="r" b="b"/>
            <a:pathLst>
              <a:path w="106" h="1114">
                <a:moveTo>
                  <a:pt x="106" y="1114"/>
                </a:moveTo>
                <a:lnTo>
                  <a:pt x="0" y="1005"/>
                </a:lnTo>
                <a:lnTo>
                  <a:pt x="0" y="0"/>
                </a:lnTo>
                <a:lnTo>
                  <a:pt x="106" y="110"/>
                </a:lnTo>
                <a:lnTo>
                  <a:pt x="106" y="1114"/>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4">
            <a:extLst>
              <a:ext uri="{FF2B5EF4-FFF2-40B4-BE49-F238E27FC236}">
                <a16:creationId xmlns:a16="http://schemas.microsoft.com/office/drawing/2014/main" id="{7A62E32F-BB65-43A8-8EB5-92346890E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223203" y="635716"/>
            <a:ext cx="328612" cy="1742360"/>
          </a:xfrm>
          <a:custGeom>
            <a:avLst/>
            <a:gdLst>
              <a:gd name="T0" fmla="*/ 207 w 207"/>
              <a:gd name="T1" fmla="*/ 987 h 1114"/>
              <a:gd name="T2" fmla="*/ 0 w 207"/>
              <a:gd name="T3" fmla="*/ 1114 h 1114"/>
              <a:gd name="T4" fmla="*/ 0 w 207"/>
              <a:gd name="T5" fmla="*/ 127 h 1114"/>
              <a:gd name="T6" fmla="*/ 207 w 207"/>
              <a:gd name="T7" fmla="*/ 0 h 1114"/>
              <a:gd name="T8" fmla="*/ 207 w 207"/>
              <a:gd name="T9" fmla="*/ 987 h 1114"/>
            </a:gdLst>
            <a:ahLst/>
            <a:cxnLst>
              <a:cxn ang="0">
                <a:pos x="T0" y="T1"/>
              </a:cxn>
              <a:cxn ang="0">
                <a:pos x="T2" y="T3"/>
              </a:cxn>
              <a:cxn ang="0">
                <a:pos x="T4" y="T5"/>
              </a:cxn>
              <a:cxn ang="0">
                <a:pos x="T6" y="T7"/>
              </a:cxn>
              <a:cxn ang="0">
                <a:pos x="T8" y="T9"/>
              </a:cxn>
            </a:cxnLst>
            <a:rect l="0" t="0" r="r" b="b"/>
            <a:pathLst>
              <a:path w="207" h="1114">
                <a:moveTo>
                  <a:pt x="207" y="987"/>
                </a:moveTo>
                <a:lnTo>
                  <a:pt x="0" y="1114"/>
                </a:lnTo>
                <a:lnTo>
                  <a:pt x="0" y="127"/>
                </a:lnTo>
                <a:lnTo>
                  <a:pt x="207" y="0"/>
                </a:lnTo>
                <a:lnTo>
                  <a:pt x="207" y="987"/>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Rectangle 17">
            <a:extLst>
              <a:ext uri="{FF2B5EF4-FFF2-40B4-BE49-F238E27FC236}">
                <a16:creationId xmlns:a16="http://schemas.microsoft.com/office/drawing/2014/main" id="{14E91B64-9FCC-451E-AFB4-A827D63293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44055" y="635715"/>
            <a:ext cx="10907863" cy="154145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11DB3751-A6E0-3545-BE40-0DC302B0BAEE}"/>
              </a:ext>
            </a:extLst>
          </p:cNvPr>
          <p:cNvSpPr>
            <a:spLocks noGrp="1"/>
          </p:cNvSpPr>
          <p:nvPr>
            <p:ph type="title"/>
          </p:nvPr>
        </p:nvSpPr>
        <p:spPr>
          <a:xfrm>
            <a:off x="958506" y="800392"/>
            <a:ext cx="10264697" cy="1212102"/>
          </a:xfrm>
        </p:spPr>
        <p:txBody>
          <a:bodyPr>
            <a:normAutofit/>
          </a:bodyPr>
          <a:lstStyle/>
          <a:p>
            <a:r>
              <a:rPr lang="en-US" sz="4000">
                <a:solidFill>
                  <a:srgbClr val="FFFFFF"/>
                </a:solidFill>
              </a:rPr>
              <a:t>Conclusion</a:t>
            </a:r>
          </a:p>
        </p:txBody>
      </p:sp>
      <p:sp>
        <p:nvSpPr>
          <p:cNvPr id="3" name="Content Placeholder 2">
            <a:extLst>
              <a:ext uri="{FF2B5EF4-FFF2-40B4-BE49-F238E27FC236}">
                <a16:creationId xmlns:a16="http://schemas.microsoft.com/office/drawing/2014/main" id="{9329C89E-5B88-7C4A-8EAE-E6DAB3036995}"/>
              </a:ext>
            </a:extLst>
          </p:cNvPr>
          <p:cNvSpPr>
            <a:spLocks noGrp="1"/>
          </p:cNvSpPr>
          <p:nvPr>
            <p:ph idx="1"/>
          </p:nvPr>
        </p:nvSpPr>
        <p:spPr>
          <a:xfrm>
            <a:off x="1367624" y="2490436"/>
            <a:ext cx="9708995" cy="3567173"/>
          </a:xfrm>
        </p:spPr>
        <p:txBody>
          <a:bodyPr anchor="ctr">
            <a:normAutofit lnSpcReduction="10000"/>
          </a:bodyPr>
          <a:lstStyle/>
          <a:p>
            <a:r>
              <a:rPr lang="en-US" sz="2400" dirty="0"/>
              <a:t>We find out that Gross Earnings contributes to the success of an action, which indicates, there were lot of people who watched that action movie. From the data, we realized Star War: Episode VII- the force has the highest earnings and with a metascore of 80.</a:t>
            </a:r>
          </a:p>
          <a:p>
            <a:r>
              <a:rPr lang="en-US" sz="2400" dirty="0"/>
              <a:t>We find out that The Dark Knight has the highest recorded votes and with a rating of 9.1</a:t>
            </a:r>
          </a:p>
          <a:p>
            <a:r>
              <a:rPr lang="en-US" sz="2400" dirty="0"/>
              <a:t>Overall, Star War: Episode VII- the force and The Dark Knight was successful movies.</a:t>
            </a:r>
          </a:p>
          <a:p>
            <a:r>
              <a:rPr lang="en-US" sz="2400" dirty="0"/>
              <a:t>Gravity and the lord of The Lord of the rings have the highest Metascore meaning these movies had the most positive review critics.</a:t>
            </a:r>
          </a:p>
          <a:p>
            <a:endParaRPr lang="en-US" sz="2400" dirty="0"/>
          </a:p>
          <a:p>
            <a:pPr marL="0" indent="0">
              <a:buNone/>
            </a:pPr>
            <a:endParaRPr lang="en-US" sz="2400" dirty="0"/>
          </a:p>
        </p:txBody>
      </p:sp>
    </p:spTree>
    <p:extLst>
      <p:ext uri="{BB962C8B-B14F-4D97-AF65-F5344CB8AC3E}">
        <p14:creationId xmlns:p14="http://schemas.microsoft.com/office/powerpoint/2010/main" val="19653692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400</TotalTime>
  <Words>371</Words>
  <Application>Microsoft Macintosh PowerPoint</Application>
  <PresentationFormat>Widescreen</PresentationFormat>
  <Paragraphs>43</Paragraphs>
  <Slides>9</Slides>
  <Notes>2</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Wingdings</vt:lpstr>
      <vt:lpstr>Office Theme</vt:lpstr>
      <vt:lpstr>WEB SCRAPING PROJECT IMDb - What determines Top 50 Action-Movie's Success</vt:lpstr>
      <vt:lpstr>PowerPoint Presentation</vt:lpstr>
      <vt:lpstr>Research Question</vt:lpstr>
      <vt:lpstr>Scrape Website </vt:lpstr>
      <vt:lpstr>Illustrations and Challenges</vt:lpstr>
      <vt:lpstr>Demo</vt:lpstr>
      <vt:lpstr>Results and Findings</vt:lpstr>
      <vt:lpstr>Additional findings</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SCRAPPING PROJECT</dc:title>
  <dc:creator>michael darkoh</dc:creator>
  <cp:lastModifiedBy>michael darkoh</cp:lastModifiedBy>
  <cp:revision>7</cp:revision>
  <dcterms:created xsi:type="dcterms:W3CDTF">2022-03-17T19:27:38Z</dcterms:created>
  <dcterms:modified xsi:type="dcterms:W3CDTF">2022-03-18T06:35:58Z</dcterms:modified>
</cp:coreProperties>
</file>

<file path=docProps/thumbnail.jpeg>
</file>